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notesSlides/notesSlide1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16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9.xml.rels" ContentType="application/vnd.openxmlformats-package.relationships+xml"/>
  <Override PartName="/ppt/notesSlides/notesSlide1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53.png" ContentType="image/png"/>
  <Override PartName="/ppt/media/image50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15.png" ContentType="image/png"/>
  <Override PartName="/ppt/media/image52.gif" ContentType="image/gif"/>
  <Override PartName="/ppt/media/image39.png" ContentType="image/png"/>
  <Override PartName="/ppt/media/image14.png" ContentType="image/png"/>
  <Override PartName="/ppt/media/image38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11.png" ContentType="image/png"/>
  <Override PartName="/ppt/media/image8.jpeg" ContentType="image/jpeg"/>
  <Override PartName="/ppt/media/image54.gif" ContentType="image/gif"/>
  <Override PartName="/ppt/media/image16.png" ContentType="image/png"/>
  <Override PartName="/ppt/media/image56.gif" ContentType="image/gif"/>
  <Override PartName="/ppt/media/image18.png" ContentType="image/png"/>
  <Override PartName="/ppt/media/image19.png" ContentType="image/png"/>
  <Override PartName="/ppt/media/image47.png" ContentType="image/png"/>
  <Override PartName="/ppt/media/image22.png" ContentType="image/png"/>
  <Override PartName="/ppt/media/image48.png" ContentType="image/png"/>
  <Override PartName="/ppt/media/image23.png" ContentType="image/png"/>
  <Override PartName="/ppt/media/image49.png" ContentType="image/png"/>
  <Override PartName="/ppt/media/image24.png" ContentType="image/png"/>
  <Override PartName="/ppt/media/image25.png" ContentType="image/png"/>
  <Override PartName="/ppt/media/image28.png" ContentType="image/png"/>
  <Override PartName="/ppt/media/image55.png" ContentType="image/png"/>
  <Override PartName="/ppt/media/image30.png" ContentType="image/png"/>
  <Override PartName="/ppt/media/image31.png" ContentType="image/png"/>
  <Override PartName="/ppt/media/image57.png" ContentType="image/png"/>
  <Override PartName="/ppt/media/image32.png" ContentType="image/png"/>
  <Override PartName="/ppt/media/image58.png" ContentType="image/png"/>
  <Override PartName="/ppt/media/image33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51.jpeg" ContentType="image/jpeg"/>
  <Override PartName="/ppt/media/image9.png" ContentType="image/png"/>
  <Override PartName="/ppt/media/image7.png" ContentType="image/png"/>
  <Override PartName="/ppt/media/image2.png" ContentType="image/png"/>
  <Override PartName="/ppt/media/image3.png" ContentType="image/png"/>
  <Override PartName="/ppt/media/image5.png" ContentType="image/png"/>
  <Override PartName="/ppt/media/image6.png" ContentType="image/png"/>
  <Override PartName="/ppt/media/image43.png" ContentType="image/png"/>
  <Override PartName="/ppt/media/image1.gif" ContentType="image/gif"/>
  <Override PartName="/ppt/media/image17.jpeg" ContentType="image/jpeg"/>
  <Override PartName="/ppt/media/image4.png" ContentType="image/png"/>
  <Override PartName="/ppt/media/image20.jpeg" ContentType="image/jpeg"/>
  <Override PartName="/ppt/media/image26.jpeg" ContentType="image/jpeg"/>
  <Override PartName="/ppt/media/image21.gif" ContentType="image/gif"/>
  <Override PartName="/ppt/media/image27.gif" ContentType="image/gif"/>
  <Override PartName="/ppt/media/image29.gif" ContentType="image/gif"/>
  <Override PartName="/ppt/media/image36.jpeg" ContentType="image/jpe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25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DA8828F0-BC3F-468F-B2B0-159BDE3D6F1E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ite_Reliability_Engineering#cite_note-google.com-4" TargetMode="External"/><Relationship Id="rId2" Type="http://schemas.openxmlformats.org/officeDocument/2006/relationships/hyperlink" Target="https://en.wikipedia.org/wiki/Site_Reliability_Engineering#cite_note-5" TargetMode="External"/><Relationship Id="rId3" Type="http://schemas.openxmlformats.org/officeDocument/2006/relationships/hyperlink" Target="https://en.wikipedia.org/wiki/Site_Reliability_Engineering#cite_note-6" TargetMode="External"/><Relationship Id="rId4" Type="http://schemas.openxmlformats.org/officeDocument/2006/relationships/slide" Target="../slides/slide11.xml"/><Relationship Id="rId5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ite_Reliability_Engineering#cite_note-7" TargetMode="External"/><Relationship Id="rId2" Type="http://schemas.openxmlformats.org/officeDocument/2006/relationships/slide" Target="../slides/slide14.xml"/><Relationship Id="rId3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ite_Reliability_Engineering#cite_note-8" TargetMode="External"/><Relationship Id="rId2" Type="http://schemas.openxmlformats.org/officeDocument/2006/relationships/slide" Target="../slides/slide15.xml"/><Relationship Id="rId3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ite_Reliability_Engineering#cite_note-3" TargetMode="External"/><Relationship Id="rId2" Type="http://schemas.openxmlformats.org/officeDocument/2006/relationships/slide" Target="../slides/slide16.xml"/><Relationship Id="rId3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Ki fejleszto, ki IT/OPS, ki rendszergazda, ki DevOpsos? Ki szerint nincs ertelme a DevOps-os megnevezesnek?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Ugy kell megirnunk a rendszerelemeket, hogy fel legyenek arra keszitve, hogy mas elemek eppen nincsenek jelen. A pl: UI ne torjon csak azert mert nincs mogotte a szerver.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Accept failure as normal </a:t>
            </a:r>
            <a:endParaRPr b="0" lang="en-US" sz="1100" spc="-1" strike="noStrike">
              <a:latin typeface="Arial"/>
            </a:endParaRPr>
          </a:p>
          <a:p>
            <a:pPr marL="457200" indent="-297720">
              <a:lnSpc>
                <a:spcPct val="115000"/>
              </a:lnSpc>
              <a:spcBef>
                <a:spcPts val="1199"/>
              </a:spcBef>
              <a:buClr>
                <a:srgbClr val="000000"/>
              </a:buClr>
              <a:buFont typeface="Wingdings" charset="2"/>
              <a:buChar char="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SREs embrace risk</a:t>
            </a:r>
            <a:r>
              <a:rPr b="0" lang="en-US" sz="1100" spc="-1" strike="noStrike" u="sng" baseline="30000">
                <a:solidFill>
                  <a:srgbClr val="000000"/>
                </a:solidFill>
                <a:uFillTx/>
                <a:latin typeface="Arial"/>
                <a:hlinkClick r:id="rId1"/>
              </a:rPr>
              <a:t>[4]</a:t>
            </a:r>
            <a:endParaRPr b="0" lang="en-US" sz="1100" spc="-1" strike="noStrike">
              <a:latin typeface="Arial"/>
            </a:endParaRPr>
          </a:p>
          <a:p>
            <a:pPr marL="457200" indent="-29772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SRE quantifies failure and availability in a prescriptive manner using SLIs and SLOs</a:t>
            </a:r>
            <a:r>
              <a:rPr b="0" lang="en-US" sz="1100" spc="-1" strike="noStrike" u="sng" baseline="30000">
                <a:solidFill>
                  <a:srgbClr val="000000"/>
                </a:solidFill>
                <a:uFillTx/>
                <a:latin typeface="Arial"/>
                <a:hlinkClick r:id="rId2"/>
              </a:rPr>
              <a:t>[5]</a:t>
            </a:r>
            <a:endParaRPr b="0" lang="en-US" sz="1100" spc="-1" strike="noStrike">
              <a:latin typeface="Arial"/>
            </a:endParaRPr>
          </a:p>
          <a:p>
            <a:pPr marL="457200" indent="-29772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SRE mandates blameless post mortems</a:t>
            </a:r>
            <a:r>
              <a:rPr b="0" lang="en-US" sz="1100" spc="-1" strike="noStrike" u="sng" baseline="30000">
                <a:solidFill>
                  <a:srgbClr val="000000"/>
                </a:solidFill>
                <a:uFillTx/>
                <a:latin typeface="Arial"/>
                <a:hlinkClick r:id="rId3"/>
              </a:rPr>
              <a:t>[6]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Leverage tooling and automation</a:t>
            </a:r>
            <a:endParaRPr b="0" lang="en-US" sz="1100" spc="-1" strike="noStrike">
              <a:latin typeface="Arial"/>
            </a:endParaRPr>
          </a:p>
          <a:p>
            <a:pPr marL="457200" indent="-316800">
              <a:lnSpc>
                <a:spcPct val="115000"/>
              </a:lnSpc>
              <a:spcBef>
                <a:spcPts val="1199"/>
              </a:spcBef>
              <a:buClr>
                <a:srgbClr val="000000"/>
              </a:buClr>
              <a:buFont typeface="Wingdings" charset="2"/>
              <a:buChar char="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SREs have a charter to automate menial tasks (called "toil") away</a:t>
            </a:r>
            <a:r>
              <a:rPr b="0" lang="en-US" sz="1100" spc="-1" strike="noStrike" u="sng" baseline="30000">
                <a:solidFill>
                  <a:srgbClr val="000000"/>
                </a:solidFill>
                <a:uFillTx/>
                <a:latin typeface="Arial"/>
                <a:hlinkClick r:id="rId1"/>
              </a:rPr>
              <a:t>[7]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457200" indent="-227880">
              <a:lnSpc>
                <a:spcPct val="115000"/>
              </a:lnSpc>
              <a:spcBef>
                <a:spcPts val="1199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CPU, Memoria, Disk usage altalabn, de kell frontend is, hogy ne felhasznalo hivjon fel, hanem sajat magunk kapjuk a stack trace-t, vagy lassuk, hogy hanyan jutnak el az online boltunkban a checkout-ig, es utana hanyan fizetnek.</a:t>
            </a:r>
            <a:endParaRPr b="0" lang="en-US" sz="1100" spc="-1" strike="noStrike">
              <a:latin typeface="Arial"/>
            </a:endParaRPr>
          </a:p>
          <a:p>
            <a:pPr marL="457200" indent="-227880">
              <a:lnSpc>
                <a:spcPct val="115000"/>
              </a:lnSpc>
              <a:spcBef>
                <a:spcPts val="1199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Measure everything</a:t>
            </a:r>
            <a:endParaRPr b="0" lang="en-US" sz="1100" spc="-1" strike="noStrike">
              <a:latin typeface="Arial"/>
            </a:endParaRPr>
          </a:p>
          <a:p>
            <a:pPr marL="457200" indent="-297720">
              <a:lnSpc>
                <a:spcPct val="115000"/>
              </a:lnSpc>
              <a:spcBef>
                <a:spcPts val="1199"/>
              </a:spcBef>
              <a:buClr>
                <a:srgbClr val="000000"/>
              </a:buClr>
              <a:buFont typeface="Wingdings" charset="2"/>
              <a:buChar char="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SRE defines prescriptive ways to measure values</a:t>
            </a:r>
            <a:r>
              <a:rPr b="0" lang="en-US" sz="1100" spc="-1" strike="noStrike" u="sng" baseline="30000">
                <a:solidFill>
                  <a:srgbClr val="000000"/>
                </a:solidFill>
                <a:uFillTx/>
                <a:latin typeface="Arial"/>
                <a:hlinkClick r:id="rId1"/>
              </a:rPr>
              <a:t>[8]</a:t>
            </a:r>
            <a:endParaRPr b="0" lang="en-US" sz="1100" spc="-1" strike="noStrike">
              <a:latin typeface="Arial"/>
            </a:endParaRPr>
          </a:p>
          <a:p>
            <a:pPr marL="457200" indent="-29772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SRE fundamentally believes that systems operation is a software problem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6000">
              <a:lnSpc>
                <a:spcPct val="115000"/>
              </a:lnSpc>
              <a:spcBef>
                <a:spcPts val="1199"/>
              </a:spcBef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Reduce organizational silos </a:t>
            </a:r>
            <a:endParaRPr b="0" lang="en-US" sz="1100" spc="-1" strike="noStrike">
              <a:latin typeface="Arial"/>
            </a:endParaRPr>
          </a:p>
          <a:p>
            <a:pPr marL="457200" indent="-297720">
              <a:lnSpc>
                <a:spcPct val="115000"/>
              </a:lnSpc>
              <a:spcBef>
                <a:spcPts val="1199"/>
              </a:spcBef>
              <a:buClr>
                <a:srgbClr val="000000"/>
              </a:buClr>
              <a:buFont typeface="Wingdings" charset="2"/>
              <a:buChar char="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SRE shares ownership with developers to create shared responsibility</a:t>
            </a:r>
            <a:r>
              <a:rPr b="0" lang="en-US" sz="1100" spc="-1" strike="noStrike" u="sng" baseline="30000">
                <a:solidFill>
                  <a:srgbClr val="000000"/>
                </a:solidFill>
                <a:uFillTx/>
                <a:latin typeface="Arial"/>
                <a:hlinkClick r:id="rId1"/>
              </a:rPr>
              <a:t>[3]</a:t>
            </a:r>
            <a:endParaRPr b="0" lang="en-US" sz="1100" spc="-1" strike="noStrike">
              <a:latin typeface="Arial"/>
            </a:endParaRPr>
          </a:p>
          <a:p>
            <a:pPr marL="457200" indent="-297720">
              <a:lnSpc>
                <a:spcPct val="115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SREs use the same tools that developers use, and vice versa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Hogyan tudjuk elerni, hogy egy olyan szervezetunk legyen, ami ezen 5 alappiller menten dolgozik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457200" indent="-3168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en-US" sz="1100" spc="-1" strike="noStrike">
                <a:latin typeface="Arial"/>
              </a:rPr>
              <a:t>A lényeg a kommunikáció, nem a technológia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Google-nel alakult ki, az elso alappiller munkakori leirassa emelesevel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457200" indent="-216000"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Vegere: A stabil rendszer is törik, csak máshogy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1400" spc="-1" strike="noStrike">
                <a:latin typeface="Arial"/>
              </a:rPr>
              <a:t>Culture not technologies and not a role</a:t>
            </a:r>
            <a:endParaRPr b="0" lang="en-US" sz="14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1400" spc="-1" strike="noStrike">
                <a:latin typeface="Arial"/>
              </a:rPr>
              <a:t>Culture not technologies and not a role</a:t>
            </a:r>
            <a:endParaRPr b="0" lang="en-US" sz="14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1400" spc="-1" strike="noStrike">
                <a:latin typeface="Arial"/>
              </a:rPr>
              <a:t>Culture not technologies and not a role</a:t>
            </a:r>
            <a:endParaRPr b="0" lang="en-US" sz="14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1400" spc="-1" strike="noStrike">
                <a:latin typeface="Arial"/>
              </a:rPr>
              <a:t>Culture not technologies and not a role</a:t>
            </a:r>
            <a:endParaRPr b="0" lang="en-US" sz="14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US" sz="1400" spc="-1" strike="noStrike">
                <a:latin typeface="Arial"/>
              </a:rPr>
              <a:t>Culture not technologies and not a role</a:t>
            </a:r>
            <a:endParaRPr b="0" lang="en-US" sz="14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11760" y="1341000"/>
            <a:ext cx="85197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11760" y="1341000"/>
            <a:ext cx="85197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11760" y="1341000"/>
            <a:ext cx="85197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11760" y="1341000"/>
            <a:ext cx="85197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11760" y="1341000"/>
            <a:ext cx="85197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11760" y="1341000"/>
            <a:ext cx="85197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11760" y="1341000"/>
            <a:ext cx="85197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311760" y="1341000"/>
            <a:ext cx="8519760" cy="3983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11760" y="1341000"/>
            <a:ext cx="85197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11760" y="1341000"/>
            <a:ext cx="85197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11760" y="1341000"/>
            <a:ext cx="85197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c3e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1341000"/>
            <a:ext cx="8519760" cy="858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l</a:t>
            </a:r>
            <a:r>
              <a:rPr b="0" lang="en-US" sz="1800" spc="-1" strike="noStrike">
                <a:latin typeface="Arial"/>
              </a:rPr>
              <a:t>i</a:t>
            </a:r>
            <a:r>
              <a:rPr b="0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k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o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d</a:t>
            </a:r>
            <a:r>
              <a:rPr b="0" lang="en-US" sz="1800" spc="-1" strike="noStrike">
                <a:latin typeface="Arial"/>
              </a:rPr>
              <a:t>i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h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i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l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x</a:t>
            </a:r>
            <a:r>
              <a:rPr b="0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f</a:t>
            </a:r>
            <a:r>
              <a:rPr b="0" lang="en-US" sz="1800" spc="-1" strike="noStrike">
                <a:latin typeface="Arial"/>
              </a:rPr>
              <a:t>o</a:t>
            </a:r>
            <a:r>
              <a:rPr b="0" lang="en-US" sz="1800" spc="-1" strike="noStrike">
                <a:latin typeface="Arial"/>
              </a:rPr>
              <a:t>r</a:t>
            </a:r>
            <a:r>
              <a:rPr b="0" lang="en-US" sz="1800" spc="-1" strike="noStrike">
                <a:latin typeface="Arial"/>
              </a:rPr>
              <a:t>m</a:t>
            </a:r>
            <a:r>
              <a:rPr b="0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gif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gif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7.gif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9.gif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hyperlink" Target="https://blog.risingstack.com" TargetMode="External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jpe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2.gif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4.gif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6.gif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99;p25" descr=""/>
          <p:cNvPicPr/>
          <p:nvPr/>
        </p:nvPicPr>
        <p:blipFill>
          <a:blip r:embed="rId1"/>
          <a:stretch/>
        </p:blipFill>
        <p:spPr>
          <a:xfrm>
            <a:off x="-42840" y="-347760"/>
            <a:ext cx="9228960" cy="6921360"/>
          </a:xfrm>
          <a:prstGeom prst="rect">
            <a:avLst/>
          </a:prstGeom>
          <a:ln>
            <a:noFill/>
          </a:ln>
        </p:spPr>
      </p:pic>
      <p:pic>
        <p:nvPicPr>
          <p:cNvPr id="45" name="" descr=""/>
          <p:cNvPicPr/>
          <p:nvPr/>
        </p:nvPicPr>
        <p:blipFill>
          <a:blip r:embed="rId2"/>
          <a:stretch/>
        </p:blipFill>
        <p:spPr>
          <a:xfrm>
            <a:off x="-306360" y="-66960"/>
            <a:ext cx="9724320" cy="5461560"/>
          </a:xfrm>
          <a:prstGeom prst="rect">
            <a:avLst/>
          </a:prstGeom>
          <a:ln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259560" y="1425240"/>
            <a:ext cx="8519760" cy="93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6000" spc="-1" strike="noStrike">
                <a:solidFill>
                  <a:srgbClr val="ffffff"/>
                </a:solidFill>
                <a:latin typeface="Montserrat"/>
                <a:ea typeface="Montserrat"/>
              </a:rPr>
              <a:t>DevOps és SRE</a:t>
            </a:r>
            <a:endParaRPr b="0" lang="en-US" sz="6000" spc="-1" strike="noStrike">
              <a:latin typeface="Arial"/>
            </a:endParaRPr>
          </a:p>
        </p:txBody>
      </p:sp>
      <p:pic>
        <p:nvPicPr>
          <p:cNvPr id="47" name="Google Shape;101;p25" descr=""/>
          <p:cNvPicPr/>
          <p:nvPr/>
        </p:nvPicPr>
        <p:blipFill>
          <a:blip r:embed="rId3"/>
          <a:stretch/>
        </p:blipFill>
        <p:spPr>
          <a:xfrm>
            <a:off x="2825640" y="3451680"/>
            <a:ext cx="3279960" cy="1873800"/>
          </a:xfrm>
          <a:prstGeom prst="rect">
            <a:avLst/>
          </a:prstGeom>
          <a:ln>
            <a:noFill/>
          </a:ln>
        </p:spPr>
      </p:pic>
      <p:sp>
        <p:nvSpPr>
          <p:cNvPr id="48" name="CustomShape 2"/>
          <p:cNvSpPr/>
          <p:nvPr/>
        </p:nvSpPr>
        <p:spPr>
          <a:xfrm>
            <a:off x="0" y="4726440"/>
            <a:ext cx="9143280" cy="41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</a:pPr>
            <a:r>
              <a:rPr b="0" lang="en-US" sz="600" spc="-1" strike="noStrike">
                <a:solidFill>
                  <a:srgbClr val="ffffff"/>
                </a:solidFill>
                <a:latin typeface="Montserrat"/>
                <a:ea typeface="Montserrat"/>
              </a:rPr>
              <a:t>© RisingStack, Inc. 2019 | RisingStack® is a registered trademark of RisingStack</a:t>
            </a:r>
            <a:endParaRPr b="0" lang="en-US" sz="600" spc="-1" strike="noStrike">
              <a:latin typeface="Arial"/>
            </a:endParaRPr>
          </a:p>
        </p:txBody>
      </p:sp>
      <p:sp>
        <p:nvSpPr>
          <p:cNvPr id="49" name="CustomShape 3"/>
          <p:cNvSpPr/>
          <p:nvPr/>
        </p:nvSpPr>
        <p:spPr>
          <a:xfrm>
            <a:off x="1060200" y="2602080"/>
            <a:ext cx="7022880" cy="1021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ffff"/>
                </a:solidFill>
                <a:latin typeface="Montserrat"/>
                <a:ea typeface="Montserrat"/>
              </a:rPr>
              <a:t> </a:t>
            </a:r>
            <a:r>
              <a:rPr b="1" lang="en-US" sz="1800" spc="-1" strike="noStrike">
                <a:solidFill>
                  <a:srgbClr val="ffffff"/>
                </a:solidFill>
                <a:latin typeface="Montserrat"/>
                <a:ea typeface="Montserrat"/>
              </a:rPr>
              <a:t>Avagy hogyan nyújtsunk szolgáltatást </a:t>
            </a:r>
            <a:br/>
            <a:r>
              <a:rPr b="1" lang="en-US" sz="1800" spc="-1" strike="noStrike">
                <a:solidFill>
                  <a:srgbClr val="ffffff"/>
                </a:solidFill>
                <a:latin typeface="Montserrat"/>
                <a:ea typeface="Montserrat"/>
              </a:rPr>
              <a:t>akkor is, amikor ég a ház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97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311760" y="2136240"/>
            <a:ext cx="8519760" cy="87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Montserrat"/>
                <a:ea typeface="Montserrat"/>
              </a:rPr>
              <a:t>Mik a sikeres DevOps alappillérei?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72" name="Google Shape;163;p34" descr=""/>
          <p:cNvPicPr/>
          <p:nvPr/>
        </p:nvPicPr>
        <p:blipFill>
          <a:blip r:embed="rId1"/>
          <a:srcRect l="21252" t="33925" r="20590" b="33401"/>
          <a:stretch/>
        </p:blipFill>
        <p:spPr>
          <a:xfrm>
            <a:off x="8029440" y="4724640"/>
            <a:ext cx="1038960" cy="33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379800" y="229680"/>
            <a:ext cx="851976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2c3e50"/>
                </a:solidFill>
                <a:latin typeface="Montserrat"/>
                <a:ea typeface="Montserrat"/>
              </a:rPr>
              <a:t>A hiba a normális működés része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74" name="Google Shape;177;p36" descr=""/>
          <p:cNvPicPr/>
          <p:nvPr/>
        </p:nvPicPr>
        <p:blipFill>
          <a:blip r:embed="rId1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75" name="Google Shape;178;p36" descr=""/>
          <p:cNvPicPr/>
          <p:nvPr/>
        </p:nvPicPr>
        <p:blipFill>
          <a:blip r:embed="rId2"/>
          <a:stretch/>
        </p:blipFill>
        <p:spPr>
          <a:xfrm>
            <a:off x="1186920" y="1049760"/>
            <a:ext cx="6905880" cy="3886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183;p37" descr=""/>
          <p:cNvPicPr/>
          <p:nvPr/>
        </p:nvPicPr>
        <p:blipFill>
          <a:blip r:embed="rId1"/>
          <a:stretch/>
        </p:blipFill>
        <p:spPr>
          <a:xfrm>
            <a:off x="0" y="0"/>
            <a:ext cx="9385200" cy="514296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379800" y="229680"/>
            <a:ext cx="851976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ffffff"/>
                </a:solidFill>
                <a:latin typeface="Montserrat"/>
                <a:ea typeface="Montserrat"/>
              </a:rPr>
              <a:t>Folyamatos változás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78" name="Google Shape;185;p37" descr=""/>
          <p:cNvPicPr/>
          <p:nvPr/>
        </p:nvPicPr>
        <p:blipFill>
          <a:blip r:embed="rId2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379800" y="229680"/>
            <a:ext cx="851976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2c3e50"/>
                </a:solidFill>
                <a:latin typeface="Montserrat"/>
                <a:ea typeface="Montserrat"/>
              </a:rPr>
              <a:t>Folyamatos változás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80" name="Google Shape;191;p38" descr=""/>
          <p:cNvPicPr/>
          <p:nvPr/>
        </p:nvPicPr>
        <p:blipFill>
          <a:blip r:embed="rId1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81" name="Google Shape;192;p38" descr=""/>
          <p:cNvPicPr/>
          <p:nvPr/>
        </p:nvPicPr>
        <p:blipFill>
          <a:blip r:embed="rId2"/>
          <a:stretch/>
        </p:blipFill>
        <p:spPr>
          <a:xfrm>
            <a:off x="152280" y="1104120"/>
            <a:ext cx="8838360" cy="3396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0" y="548640"/>
            <a:ext cx="851976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2c3e50"/>
                </a:solidFill>
                <a:latin typeface="Montserrat"/>
                <a:ea typeface="Montserrat"/>
              </a:rPr>
              <a:t>Tooling és </a:t>
            </a:r>
            <a:br/>
            <a:r>
              <a:rPr b="0" lang="en-US" sz="3000" spc="-1" strike="noStrike">
                <a:solidFill>
                  <a:srgbClr val="2c3e50"/>
                </a:solidFill>
                <a:latin typeface="Montserrat"/>
                <a:ea typeface="Montserrat"/>
              </a:rPr>
              <a:t>automatizálás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83" name="Google Shape;198;p39" descr=""/>
          <p:cNvPicPr/>
          <p:nvPr/>
        </p:nvPicPr>
        <p:blipFill>
          <a:blip r:embed="rId1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2899800" y="11880"/>
            <a:ext cx="5142960" cy="5142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f6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211;p41" descr=""/>
          <p:cNvPicPr/>
          <p:nvPr/>
        </p:nvPicPr>
        <p:blipFill>
          <a:blip r:embed="rId1"/>
          <a:stretch/>
        </p:blipFill>
        <p:spPr>
          <a:xfrm>
            <a:off x="866880" y="0"/>
            <a:ext cx="6857280" cy="5142960"/>
          </a:xfrm>
          <a:prstGeom prst="rect">
            <a:avLst/>
          </a:prstGeom>
          <a:ln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2456280" y="376560"/>
            <a:ext cx="415368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000000"/>
                </a:solidFill>
                <a:latin typeface="Montserrat"/>
                <a:ea typeface="Montserrat"/>
              </a:rPr>
              <a:t> </a:t>
            </a:r>
            <a:r>
              <a:rPr b="1" lang="en-US" sz="3000" spc="-1" strike="noStrike">
                <a:solidFill>
                  <a:srgbClr val="000000"/>
                </a:solidFill>
                <a:latin typeface="Montserrat"/>
                <a:ea typeface="Montserrat"/>
              </a:rPr>
              <a:t>Mérjünk mindent! 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87" name="Google Shape;213;p41" descr=""/>
          <p:cNvPicPr/>
          <p:nvPr/>
        </p:nvPicPr>
        <p:blipFill>
          <a:blip r:embed="rId2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6a5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218;p42" descr=""/>
          <p:cNvPicPr/>
          <p:nvPr/>
        </p:nvPicPr>
        <p:blipFill>
          <a:blip r:embed="rId1"/>
          <a:stretch/>
        </p:blipFill>
        <p:spPr>
          <a:xfrm>
            <a:off x="1085760" y="0"/>
            <a:ext cx="6857280" cy="5142960"/>
          </a:xfrm>
          <a:prstGeom prst="rect">
            <a:avLst/>
          </a:prstGeom>
          <a:ln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2644920" y="2106000"/>
            <a:ext cx="373932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ffffff"/>
                </a:solidFill>
                <a:latin typeface="Montserrat"/>
                <a:ea typeface="Montserrat"/>
              </a:rPr>
              <a:t>Silók csökkentése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90" name="Google Shape;220;p42" descr=""/>
          <p:cNvPicPr/>
          <p:nvPr/>
        </p:nvPicPr>
        <p:blipFill>
          <a:blip r:embed="rId2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379800" y="229680"/>
            <a:ext cx="851976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2c3e50"/>
                </a:solidFill>
                <a:latin typeface="Montserrat"/>
                <a:ea typeface="Montserrat"/>
              </a:rPr>
              <a:t>Organizing around Business Capabilities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92" name="Google Shape;226;p43" descr=""/>
          <p:cNvPicPr/>
          <p:nvPr/>
        </p:nvPicPr>
        <p:blipFill>
          <a:blip r:embed="rId1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93" name="Google Shape;227;p43" descr=""/>
          <p:cNvPicPr/>
          <p:nvPr/>
        </p:nvPicPr>
        <p:blipFill>
          <a:blip r:embed="rId2"/>
          <a:stretch/>
        </p:blipFill>
        <p:spPr>
          <a:xfrm>
            <a:off x="2289240" y="1062360"/>
            <a:ext cx="4700880" cy="3886560"/>
          </a:xfrm>
          <a:prstGeom prst="rect">
            <a:avLst/>
          </a:prstGeom>
          <a:ln>
            <a:noFill/>
          </a:ln>
        </p:spPr>
      </p:pic>
      <p:sp>
        <p:nvSpPr>
          <p:cNvPr id="94" name="CustomShape 2"/>
          <p:cNvSpPr/>
          <p:nvPr/>
        </p:nvSpPr>
        <p:spPr>
          <a:xfrm>
            <a:off x="0" y="4849920"/>
            <a:ext cx="4467960" cy="2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Montserrat"/>
                <a:ea typeface="Montserrat"/>
              </a:rPr>
              <a:t>Picture: https://martinfowler.com/articles/microservices.html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379800" y="229680"/>
            <a:ext cx="851976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2c3e50"/>
                </a:solidFill>
                <a:latin typeface="Montserrat"/>
                <a:ea typeface="Montserrat"/>
              </a:rPr>
              <a:t>Cross functional teams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96" name="Google Shape;234;p44" descr=""/>
          <p:cNvPicPr/>
          <p:nvPr/>
        </p:nvPicPr>
        <p:blipFill>
          <a:blip r:embed="rId1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97" name="Google Shape;235;p44" descr=""/>
          <p:cNvPicPr/>
          <p:nvPr/>
        </p:nvPicPr>
        <p:blipFill>
          <a:blip r:embed="rId2"/>
          <a:stretch/>
        </p:blipFill>
        <p:spPr>
          <a:xfrm>
            <a:off x="1191240" y="1078920"/>
            <a:ext cx="6761160" cy="3886560"/>
          </a:xfrm>
          <a:prstGeom prst="rect">
            <a:avLst/>
          </a:prstGeom>
          <a:ln>
            <a:noFill/>
          </a:ln>
        </p:spPr>
      </p:pic>
      <p:sp>
        <p:nvSpPr>
          <p:cNvPr id="98" name="CustomShape 2"/>
          <p:cNvSpPr/>
          <p:nvPr/>
        </p:nvSpPr>
        <p:spPr>
          <a:xfrm>
            <a:off x="0" y="4849920"/>
            <a:ext cx="4467960" cy="2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Montserrat"/>
                <a:ea typeface="Montserrat"/>
              </a:rPr>
              <a:t>Picture: https://martinfowler.com/articles/microservices.html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97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311760" y="1413360"/>
            <a:ext cx="8519760" cy="174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Montserrat"/>
                <a:ea typeface="Montserrat"/>
              </a:rPr>
              <a:t>Site Reliability</a:t>
            </a:r>
            <a:br/>
            <a:r>
              <a:rPr b="0" lang="en-US" sz="4800" spc="-1" strike="noStrike">
                <a:solidFill>
                  <a:srgbClr val="ffffff"/>
                </a:solidFill>
                <a:latin typeface="Montserrat"/>
                <a:ea typeface="Montserrat"/>
              </a:rPr>
              <a:t>Engineering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100" name="Google Shape;242;p45" descr=""/>
          <p:cNvPicPr/>
          <p:nvPr/>
        </p:nvPicPr>
        <p:blipFill>
          <a:blip r:embed="rId1"/>
          <a:srcRect l="21252" t="33925" r="20590" b="33401"/>
          <a:stretch/>
        </p:blipFill>
        <p:spPr>
          <a:xfrm>
            <a:off x="8029440" y="4724640"/>
            <a:ext cx="1038960" cy="33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108;p26" descr=""/>
          <p:cNvPicPr/>
          <p:nvPr/>
        </p:nvPicPr>
        <p:blipFill>
          <a:blip r:embed="rId1"/>
          <a:stretch/>
        </p:blipFill>
        <p:spPr>
          <a:xfrm>
            <a:off x="4000680" y="0"/>
            <a:ext cx="5142960" cy="5142960"/>
          </a:xfrm>
          <a:prstGeom prst="rect">
            <a:avLst/>
          </a:prstGeom>
          <a:ln>
            <a:noFill/>
          </a:ln>
        </p:spPr>
      </p:pic>
      <p:sp>
        <p:nvSpPr>
          <p:cNvPr id="51" name="CustomShape 1"/>
          <p:cNvSpPr/>
          <p:nvPr/>
        </p:nvSpPr>
        <p:spPr>
          <a:xfrm>
            <a:off x="354240" y="1241640"/>
            <a:ext cx="8434800" cy="331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marL="457200" indent="-354960">
              <a:lnSpc>
                <a:spcPct val="150000"/>
              </a:lnSpc>
              <a:buClr>
                <a:srgbClr val="ffffff"/>
              </a:buClr>
              <a:buFont typeface="Arial"/>
              <a:buChar char="-"/>
            </a:pPr>
            <a:r>
              <a:rPr b="0" lang="en-US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Former developer, 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now CEO @ RisingStack</a:t>
            </a:r>
            <a:br/>
            <a:r>
              <a:rPr b="0" lang="en-US" sz="2000" spc="-1" strike="noStrike" u="sng">
                <a:solidFill>
                  <a:srgbClr val="0097a7"/>
                </a:solidFill>
                <a:uFillTx/>
                <a:latin typeface="Montserrat"/>
                <a:ea typeface="Montserrat"/>
                <a:hlinkClick r:id="rId2"/>
              </a:rPr>
              <a:t>https://blog.risingstack.com</a:t>
            </a:r>
            <a:br/>
            <a:br/>
            <a:r>
              <a:rPr b="0" lang="en-US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Distributed Tracing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Infrastructure &amp; SRE consulting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2" name="CustomShape 2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ffff"/>
                </a:solidFill>
                <a:latin typeface="Montserrat"/>
                <a:ea typeface="Montserrat"/>
              </a:rPr>
              <a:t>$ whoami 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53" name="Google Shape;111;p26" descr=""/>
          <p:cNvPicPr/>
          <p:nvPr/>
        </p:nvPicPr>
        <p:blipFill>
          <a:blip r:embed="rId3"/>
          <a:srcRect l="21252" t="33925" r="20590" b="33401"/>
          <a:stretch/>
        </p:blipFill>
        <p:spPr>
          <a:xfrm>
            <a:off x="8029440" y="4724640"/>
            <a:ext cx="1038960" cy="33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247;p46" descr=""/>
          <p:cNvPicPr/>
          <p:nvPr/>
        </p:nvPicPr>
        <p:blipFill>
          <a:blip r:embed="rId1"/>
          <a:stretch/>
        </p:blipFill>
        <p:spPr>
          <a:xfrm>
            <a:off x="655560" y="213480"/>
            <a:ext cx="7832160" cy="4716000"/>
          </a:xfrm>
          <a:prstGeom prst="rect">
            <a:avLst/>
          </a:prstGeom>
          <a:ln>
            <a:noFill/>
          </a:ln>
        </p:spPr>
      </p:pic>
      <p:pic>
        <p:nvPicPr>
          <p:cNvPr id="102" name="Google Shape;248;p46" descr=""/>
          <p:cNvPicPr/>
          <p:nvPr/>
        </p:nvPicPr>
        <p:blipFill>
          <a:blip r:embed="rId2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379800" y="229680"/>
            <a:ext cx="851976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2c3e50"/>
                </a:solidFill>
                <a:latin typeface="Montserrat"/>
                <a:ea typeface="Montserrat"/>
              </a:rPr>
              <a:t>Elosztott rendszer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104" name="Google Shape;254;p47" descr=""/>
          <p:cNvPicPr/>
          <p:nvPr/>
        </p:nvPicPr>
        <p:blipFill>
          <a:blip r:embed="rId1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105" name="Google Shape;255;p47" descr=""/>
          <p:cNvPicPr/>
          <p:nvPr/>
        </p:nvPicPr>
        <p:blipFill>
          <a:blip r:embed="rId2"/>
          <a:stretch/>
        </p:blipFill>
        <p:spPr>
          <a:xfrm>
            <a:off x="1644840" y="951480"/>
            <a:ext cx="5989320" cy="3886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379800" y="229680"/>
            <a:ext cx="851976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2c3e50"/>
                </a:solidFill>
                <a:latin typeface="Montserrat"/>
                <a:ea typeface="Montserrat"/>
              </a:rPr>
              <a:t>Elosztott rendszer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107" name="Google Shape;261;p48" descr=""/>
          <p:cNvPicPr/>
          <p:nvPr/>
        </p:nvPicPr>
        <p:blipFill>
          <a:blip r:embed="rId1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108" name="Google Shape;262;p48" descr=""/>
          <p:cNvPicPr/>
          <p:nvPr/>
        </p:nvPicPr>
        <p:blipFill>
          <a:blip r:embed="rId2"/>
          <a:stretch/>
        </p:blipFill>
        <p:spPr>
          <a:xfrm>
            <a:off x="1644840" y="951480"/>
            <a:ext cx="5989320" cy="3886560"/>
          </a:xfrm>
          <a:prstGeom prst="rect">
            <a:avLst/>
          </a:prstGeom>
          <a:ln>
            <a:noFill/>
          </a:ln>
        </p:spPr>
      </p:pic>
      <p:pic>
        <p:nvPicPr>
          <p:cNvPr id="109" name="Google Shape;263;p48" descr=""/>
          <p:cNvPicPr/>
          <p:nvPr/>
        </p:nvPicPr>
        <p:blipFill>
          <a:blip r:embed="rId3"/>
          <a:srcRect l="-15941" t="-39368" r="-15941" b="7489"/>
          <a:stretch/>
        </p:blipFill>
        <p:spPr>
          <a:xfrm>
            <a:off x="6159600" y="1119240"/>
            <a:ext cx="684000" cy="84276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 rot="2700000">
            <a:off x="5050080" y="2124360"/>
            <a:ext cx="756720" cy="721440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379800" y="229680"/>
            <a:ext cx="851976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2c3e50"/>
                </a:solidFill>
                <a:latin typeface="Montserrat"/>
                <a:ea typeface="Montserrat"/>
              </a:rPr>
              <a:t>Cache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112" name="Google Shape;270;p49" descr=""/>
          <p:cNvPicPr/>
          <p:nvPr/>
        </p:nvPicPr>
        <p:blipFill>
          <a:blip r:embed="rId1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113" name="Google Shape;271;p49" descr=""/>
          <p:cNvPicPr/>
          <p:nvPr/>
        </p:nvPicPr>
        <p:blipFill>
          <a:blip r:embed="rId2"/>
          <a:stretch/>
        </p:blipFill>
        <p:spPr>
          <a:xfrm>
            <a:off x="152280" y="1151280"/>
            <a:ext cx="8838360" cy="3457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379800" y="229680"/>
            <a:ext cx="851976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2c3e50"/>
                </a:solidFill>
                <a:latin typeface="Montserrat"/>
                <a:ea typeface="Montserrat"/>
              </a:rPr>
              <a:t>Retry logic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115" name="Google Shape;277;p50" descr=""/>
          <p:cNvPicPr/>
          <p:nvPr/>
        </p:nvPicPr>
        <p:blipFill>
          <a:blip r:embed="rId1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116" name="Google Shape;278;p50" descr=""/>
          <p:cNvPicPr/>
          <p:nvPr/>
        </p:nvPicPr>
        <p:blipFill>
          <a:blip r:embed="rId2"/>
          <a:stretch/>
        </p:blipFill>
        <p:spPr>
          <a:xfrm>
            <a:off x="1644840" y="951480"/>
            <a:ext cx="5989320" cy="3886560"/>
          </a:xfrm>
          <a:prstGeom prst="rect">
            <a:avLst/>
          </a:prstGeom>
          <a:ln>
            <a:noFill/>
          </a:ln>
        </p:spPr>
      </p:pic>
      <p:pic>
        <p:nvPicPr>
          <p:cNvPr id="117" name="Google Shape;279;p50" descr=""/>
          <p:cNvPicPr/>
          <p:nvPr/>
        </p:nvPicPr>
        <p:blipFill>
          <a:blip r:embed="rId3"/>
          <a:srcRect l="-15941" t="-39368" r="-15941" b="7489"/>
          <a:stretch/>
        </p:blipFill>
        <p:spPr>
          <a:xfrm>
            <a:off x="6159600" y="1119240"/>
            <a:ext cx="684000" cy="842760"/>
          </a:xfrm>
          <a:prstGeom prst="rect">
            <a:avLst/>
          </a:prstGeom>
          <a:ln>
            <a:noFill/>
          </a:ln>
        </p:spPr>
      </p:pic>
      <p:sp>
        <p:nvSpPr>
          <p:cNvPr id="118" name="CustomShape 2"/>
          <p:cNvSpPr/>
          <p:nvPr/>
        </p:nvSpPr>
        <p:spPr>
          <a:xfrm rot="2700000">
            <a:off x="5355000" y="1895760"/>
            <a:ext cx="756720" cy="721440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9" name="Google Shape;281;p50" descr=""/>
          <p:cNvPicPr/>
          <p:nvPr/>
        </p:nvPicPr>
        <p:blipFill>
          <a:blip r:embed="rId4"/>
          <a:stretch/>
        </p:blipFill>
        <p:spPr>
          <a:xfrm>
            <a:off x="4857840" y="2494080"/>
            <a:ext cx="514440" cy="514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286;p51" descr=""/>
          <p:cNvPicPr/>
          <p:nvPr/>
        </p:nvPicPr>
        <p:blipFill>
          <a:blip r:embed="rId1"/>
          <a:stretch/>
        </p:blipFill>
        <p:spPr>
          <a:xfrm>
            <a:off x="7962480" y="4668480"/>
            <a:ext cx="1041120" cy="388080"/>
          </a:xfrm>
          <a:prstGeom prst="rect">
            <a:avLst/>
          </a:prstGeom>
          <a:ln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379800" y="229680"/>
            <a:ext cx="851976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2c3e50"/>
                </a:solidFill>
                <a:latin typeface="Montserrat"/>
                <a:ea typeface="Montserrat"/>
              </a:rPr>
              <a:t>Circuit Breaker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122" name="Google Shape;288;p51" descr=""/>
          <p:cNvPicPr/>
          <p:nvPr/>
        </p:nvPicPr>
        <p:blipFill>
          <a:blip r:embed="rId2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123" name="Google Shape;289;p51" descr=""/>
          <p:cNvPicPr/>
          <p:nvPr/>
        </p:nvPicPr>
        <p:blipFill>
          <a:blip r:embed="rId3"/>
          <a:stretch/>
        </p:blipFill>
        <p:spPr>
          <a:xfrm>
            <a:off x="2696400" y="1128960"/>
            <a:ext cx="3886200" cy="388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c3e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297;p52" descr=""/>
          <p:cNvPicPr/>
          <p:nvPr/>
        </p:nvPicPr>
        <p:blipFill>
          <a:blip r:embed="rId1"/>
          <a:stretch/>
        </p:blipFill>
        <p:spPr>
          <a:xfrm>
            <a:off x="-74160" y="-732600"/>
            <a:ext cx="9291600" cy="740808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-731520" y="-91440"/>
            <a:ext cx="10698120" cy="538668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2"/>
          <p:cNvSpPr/>
          <p:nvPr/>
        </p:nvSpPr>
        <p:spPr>
          <a:xfrm>
            <a:off x="354240" y="1241640"/>
            <a:ext cx="6312960" cy="331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marL="457200" indent="-354960">
              <a:lnSpc>
                <a:spcPct val="115000"/>
              </a:lnSpc>
              <a:spcBef>
                <a:spcPts val="2401"/>
              </a:spcBef>
              <a:buClr>
                <a:srgbClr val="ffffff"/>
              </a:buClr>
              <a:buFont typeface="Arial"/>
              <a:buChar char="-"/>
            </a:pPr>
            <a:r>
              <a:rPr b="1" lang="en-US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The Phoenix Project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Montserrat"/>
                <a:ea typeface="Montserrat"/>
              </a:rPr>
              <a:t>by</a:t>
            </a:r>
            <a:r>
              <a:rPr b="1" lang="en-US" sz="1200" spc="-1" strike="noStrike">
                <a:solidFill>
                  <a:srgbClr val="ffffff"/>
                </a:solidFill>
                <a:latin typeface="Montserrat"/>
                <a:ea typeface="Montserrat"/>
              </a:rPr>
              <a:t> </a:t>
            </a:r>
            <a:r>
              <a:rPr b="0" lang="en-US" sz="1200" spc="-1" strike="noStrike">
                <a:solidFill>
                  <a:srgbClr val="ffffff"/>
                </a:solidFill>
                <a:latin typeface="Montserrat"/>
                <a:ea typeface="Montserrat"/>
              </a:rPr>
              <a:t>Gene Kim, Kevin Behr, George Spafford</a:t>
            </a:r>
            <a:br/>
            <a:br/>
            <a:r>
              <a:rPr b="1" lang="en-US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DevOps Cookbook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Montserrat"/>
                <a:ea typeface="Montserrat"/>
              </a:rPr>
              <a:t>by Gene Kim</a:t>
            </a:r>
            <a:br/>
            <a:br/>
            <a:r>
              <a:rPr b="1" lang="en-US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Site Reliability Engineering</a:t>
            </a:r>
            <a:r>
              <a:rPr b="0" lang="en-US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Montserrat"/>
                <a:ea typeface="Montserrat"/>
              </a:rPr>
              <a:t>By Betsy Beyer, Chris Jones, Jennifer Petoff and Niall Richard Murphy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Montserrat"/>
                <a:ea typeface="Montserrat"/>
              </a:rPr>
              <a:t>Olvasnivaló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28" name="Google Shape;296;p52" descr=""/>
          <p:cNvPicPr/>
          <p:nvPr/>
        </p:nvPicPr>
        <p:blipFill>
          <a:blip r:embed="rId2"/>
          <a:srcRect l="21252" t="33925" r="20590" b="33401"/>
          <a:stretch/>
        </p:blipFill>
        <p:spPr>
          <a:xfrm>
            <a:off x="8029440" y="4724640"/>
            <a:ext cx="1038960" cy="33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c3e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302;p53" descr=""/>
          <p:cNvPicPr/>
          <p:nvPr/>
        </p:nvPicPr>
        <p:blipFill>
          <a:blip r:embed="rId1"/>
          <a:stretch/>
        </p:blipFill>
        <p:spPr>
          <a:xfrm>
            <a:off x="0" y="-101916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-731520" y="-91440"/>
            <a:ext cx="10972440" cy="538668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2"/>
          <p:cNvSpPr/>
          <p:nvPr/>
        </p:nvSpPr>
        <p:spPr>
          <a:xfrm>
            <a:off x="354240" y="1851120"/>
            <a:ext cx="8217720" cy="126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marL="457200" indent="-380160">
              <a:lnSpc>
                <a:spcPct val="200000"/>
              </a:lnSpc>
              <a:buClr>
                <a:srgbClr val="ffffff"/>
              </a:buClr>
              <a:buFont typeface="Arial"/>
              <a:buChar char="-"/>
            </a:pPr>
            <a:r>
              <a:rPr b="0" lang="en-US" sz="2400" spc="-1" strike="noStrike">
                <a:solidFill>
                  <a:srgbClr val="ffffff"/>
                </a:solidFill>
                <a:latin typeface="Montserrat"/>
                <a:ea typeface="Montserrat"/>
              </a:rPr>
              <a:t>A lényeg a kommunikáció, nem a technológia</a:t>
            </a:r>
            <a:br/>
            <a:r>
              <a:rPr b="0" lang="en-US" sz="2400" spc="-1" strike="noStrike">
                <a:solidFill>
                  <a:srgbClr val="ffffff"/>
                </a:solidFill>
                <a:latin typeface="Montserrat"/>
                <a:ea typeface="Montserrat"/>
              </a:rPr>
              <a:t>A stabil rendszer is törik, csak máshogy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2" name="CustomShape 3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Montserrat"/>
                <a:ea typeface="Montserrat"/>
              </a:rPr>
              <a:t>Útravaló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33" name="Google Shape;305;p53" descr=""/>
          <p:cNvPicPr/>
          <p:nvPr/>
        </p:nvPicPr>
        <p:blipFill>
          <a:blip r:embed="rId2"/>
          <a:srcRect l="21252" t="33925" r="20590" b="33401"/>
          <a:stretch/>
        </p:blipFill>
        <p:spPr>
          <a:xfrm>
            <a:off x="8029440" y="4724640"/>
            <a:ext cx="1038960" cy="33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c3e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312;p54" descr=""/>
          <p:cNvPicPr/>
          <p:nvPr/>
        </p:nvPicPr>
        <p:blipFill>
          <a:blip r:embed="rId1"/>
          <a:stretch/>
        </p:blipFill>
        <p:spPr>
          <a:xfrm>
            <a:off x="-1733040" y="0"/>
            <a:ext cx="12609000" cy="529524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-731520" y="-91440"/>
            <a:ext cx="11429640" cy="538668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2"/>
          <p:cNvSpPr/>
          <p:nvPr/>
        </p:nvSpPr>
        <p:spPr>
          <a:xfrm>
            <a:off x="354240" y="1241640"/>
            <a:ext cx="8434800" cy="331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20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Montserrat"/>
                <a:ea typeface="Montserrat"/>
              </a:rPr>
              <a:t>Mindenki DevOps-os!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137" name="Google Shape;311;p54" descr=""/>
          <p:cNvPicPr/>
          <p:nvPr/>
        </p:nvPicPr>
        <p:blipFill>
          <a:blip r:embed="rId2"/>
          <a:srcRect l="21252" t="33925" r="20590" b="33401"/>
          <a:stretch/>
        </p:blipFill>
        <p:spPr>
          <a:xfrm>
            <a:off x="8029440" y="4724640"/>
            <a:ext cx="1038960" cy="33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317;p55" descr=""/>
          <p:cNvPicPr/>
          <p:nvPr/>
        </p:nvPicPr>
        <p:blipFill>
          <a:blip r:embed="rId1"/>
          <a:stretch/>
        </p:blipFill>
        <p:spPr>
          <a:xfrm>
            <a:off x="1769400" y="970200"/>
            <a:ext cx="5604480" cy="3202200"/>
          </a:xfrm>
          <a:prstGeom prst="rect">
            <a:avLst/>
          </a:prstGeom>
          <a:ln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0" y="4649400"/>
            <a:ext cx="9143280" cy="41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</a:pPr>
            <a:r>
              <a:rPr b="0" lang="en-US" sz="600" spc="-1" strike="noStrike">
                <a:solidFill>
                  <a:srgbClr val="ffffff"/>
                </a:solidFill>
                <a:latin typeface="Montserrat"/>
                <a:ea typeface="Montserrat"/>
              </a:rPr>
              <a:t>© RisingStack, Inc. 2019 | RisingStack® is a registered trademark of RisingStack</a:t>
            </a:r>
            <a:endParaRPr b="0" lang="en-US" sz="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c3e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>
            <a:off x="354240" y="1503360"/>
            <a:ext cx="5247000" cy="246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marL="457200" indent="-354960">
              <a:lnSpc>
                <a:spcPct val="200000"/>
              </a:lnSpc>
              <a:buClr>
                <a:srgbClr val="ffffff"/>
              </a:buClr>
              <a:buFont typeface="Arial"/>
              <a:buChar char="-"/>
            </a:pPr>
            <a:r>
              <a:rPr b="0" lang="en-US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Mi az a DevOps?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Mik a sikeres DevOps alappillérei?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Mi az 1.</a:t>
            </a:r>
            <a:r>
              <a:rPr b="0" lang="en-US" sz="2000" spc="-1" strike="noStrike">
                <a:solidFill>
                  <a:srgbClr val="ffffff"/>
                </a:solidFill>
                <a:latin typeface="Lato"/>
                <a:ea typeface="Lato"/>
              </a:rPr>
              <a:t> </a:t>
            </a:r>
            <a:r>
              <a:rPr b="0" lang="en-US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lépés?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Site Reliability Engineering 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55" name="Google Shape;117;p27" descr=""/>
          <p:cNvPicPr/>
          <p:nvPr/>
        </p:nvPicPr>
        <p:blipFill>
          <a:blip r:embed="rId1"/>
          <a:srcRect l="21252" t="33925" r="20590" b="33401"/>
          <a:stretch/>
        </p:blipFill>
        <p:spPr>
          <a:xfrm>
            <a:off x="8029440" y="4724640"/>
            <a:ext cx="1038960" cy="333000"/>
          </a:xfrm>
          <a:prstGeom prst="rect">
            <a:avLst/>
          </a:prstGeom>
          <a:ln>
            <a:noFill/>
          </a:ln>
        </p:spPr>
      </p:pic>
      <p:sp>
        <p:nvSpPr>
          <p:cNvPr id="56" name="CustomShape 2"/>
          <p:cNvSpPr/>
          <p:nvPr/>
        </p:nvSpPr>
        <p:spPr>
          <a:xfrm>
            <a:off x="311760" y="17352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Roboto Black"/>
                <a:ea typeface="Roboto Black"/>
              </a:rPr>
              <a:t>Miről</a:t>
            </a:r>
            <a:r>
              <a:rPr b="0" lang="en-US" sz="4800" spc="-1" strike="noStrike">
                <a:solidFill>
                  <a:srgbClr val="ffffff"/>
                </a:solidFill>
                <a:latin typeface="Roboto Black"/>
                <a:ea typeface="Roboto Black"/>
              </a:rPr>
              <a:t> </a:t>
            </a:r>
            <a:r>
              <a:rPr b="0" lang="en-US" sz="2800" spc="-1" strike="noStrike">
                <a:solidFill>
                  <a:srgbClr val="ffffff"/>
                </a:solidFill>
                <a:latin typeface="Roboto Black"/>
                <a:ea typeface="Roboto Black"/>
              </a:rPr>
              <a:t>lesz szó?</a:t>
            </a:r>
            <a:br/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124;p28" descr=""/>
          <p:cNvPicPr/>
          <p:nvPr/>
        </p:nvPicPr>
        <p:blipFill>
          <a:blip r:embed="rId1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58" name="Google Shape;125;p28" descr=""/>
          <p:cNvPicPr/>
          <p:nvPr/>
        </p:nvPicPr>
        <p:blipFill>
          <a:blip r:embed="rId2"/>
          <a:stretch/>
        </p:blipFill>
        <p:spPr>
          <a:xfrm>
            <a:off x="2320920" y="-1865880"/>
            <a:ext cx="4672080" cy="7008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130;p29" descr=""/>
          <p:cNvPicPr/>
          <p:nvPr/>
        </p:nvPicPr>
        <p:blipFill>
          <a:blip r:embed="rId1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60" name="Google Shape;131;p29" descr=""/>
          <p:cNvPicPr/>
          <p:nvPr/>
        </p:nvPicPr>
        <p:blipFill>
          <a:blip r:embed="rId2"/>
          <a:srcRect l="0" t="168" r="0" b="159"/>
          <a:stretch/>
        </p:blipFill>
        <p:spPr>
          <a:xfrm>
            <a:off x="2320920" y="-1865880"/>
            <a:ext cx="4672080" cy="7008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-71640" y="0"/>
            <a:ext cx="9307080" cy="5155560"/>
          </a:xfrm>
          <a:prstGeom prst="rect">
            <a:avLst/>
          </a:prstGeom>
          <a:ln>
            <a:noFill/>
          </a:ln>
        </p:spPr>
      </p:pic>
      <p:pic>
        <p:nvPicPr>
          <p:cNvPr id="62" name="Google Shape;137;p30" descr=""/>
          <p:cNvPicPr/>
          <p:nvPr/>
        </p:nvPicPr>
        <p:blipFill>
          <a:blip r:embed="rId2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97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311760" y="2136240"/>
            <a:ext cx="8519760" cy="87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Montserrat"/>
                <a:ea typeface="Montserrat"/>
              </a:rPr>
              <a:t>Mi a DevOps?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64" name="Google Shape;143;p31" descr=""/>
          <p:cNvPicPr/>
          <p:nvPr/>
        </p:nvPicPr>
        <p:blipFill>
          <a:blip r:embed="rId1"/>
          <a:srcRect l="21252" t="33925" r="20590" b="33401"/>
          <a:stretch/>
        </p:blipFill>
        <p:spPr>
          <a:xfrm>
            <a:off x="8029440" y="4724640"/>
            <a:ext cx="1038960" cy="33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379800" y="229680"/>
            <a:ext cx="851976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2c3e50"/>
                </a:solidFill>
                <a:latin typeface="Montserrat"/>
                <a:ea typeface="Montserrat"/>
              </a:rPr>
              <a:t>Kultúra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66" name="Google Shape;149;p32" descr=""/>
          <p:cNvPicPr/>
          <p:nvPr/>
        </p:nvPicPr>
        <p:blipFill>
          <a:blip r:embed="rId1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67" name="Google Shape;150;p32" descr=""/>
          <p:cNvPicPr/>
          <p:nvPr/>
        </p:nvPicPr>
        <p:blipFill>
          <a:blip r:embed="rId2"/>
          <a:stretch/>
        </p:blipFill>
        <p:spPr>
          <a:xfrm>
            <a:off x="2628360" y="951480"/>
            <a:ext cx="3886560" cy="3886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157;p33" descr=""/>
          <p:cNvPicPr/>
          <p:nvPr/>
        </p:nvPicPr>
        <p:blipFill>
          <a:blip r:embed="rId1"/>
          <a:stretch/>
        </p:blipFill>
        <p:spPr>
          <a:xfrm>
            <a:off x="8137800" y="4809600"/>
            <a:ext cx="959040" cy="239400"/>
          </a:xfrm>
          <a:prstGeom prst="rect">
            <a:avLst/>
          </a:prstGeom>
          <a:ln>
            <a:noFill/>
          </a:ln>
        </p:spPr>
      </p:pic>
      <p:pic>
        <p:nvPicPr>
          <p:cNvPr id="69" name="" descr=""/>
          <p:cNvPicPr/>
          <p:nvPr/>
        </p:nvPicPr>
        <p:blipFill>
          <a:blip r:embed="rId2"/>
          <a:stretch/>
        </p:blipFill>
        <p:spPr>
          <a:xfrm>
            <a:off x="-136800" y="6480"/>
            <a:ext cx="9963360" cy="5205240"/>
          </a:xfrm>
          <a:prstGeom prst="rect">
            <a:avLst/>
          </a:prstGeom>
          <a:ln>
            <a:noFill/>
          </a:ln>
        </p:spPr>
      </p:pic>
      <p:sp>
        <p:nvSpPr>
          <p:cNvPr id="70" name="CustomShape 1"/>
          <p:cNvSpPr/>
          <p:nvPr/>
        </p:nvSpPr>
        <p:spPr>
          <a:xfrm>
            <a:off x="379800" y="229680"/>
            <a:ext cx="3925080" cy="72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000000"/>
                </a:solidFill>
                <a:latin typeface="Montserrat"/>
                <a:ea typeface="Montserrat"/>
              </a:rPr>
              <a:t>DEVOPS KULTURA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Application>LibreOffice/6.2.2.2$Linux_X86_64 LibreOffice_project/20$Build-2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2019-04-02T15:49:17Z</dcterms:modified>
  <cp:revision>3</cp:revision>
  <dc:subject/>
  <dc:title/>
</cp:coreProperties>
</file>